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60" r:id="rId4"/>
    <p:sldId id="261" r:id="rId5"/>
    <p:sldId id="258" r:id="rId6"/>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7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B183A22C-CDAE-42DF-AE10-F6E386F010FA}" type="datetimeFigureOut">
              <a:rPr lang="en-US" smtClean="0"/>
              <a:pPr/>
              <a:t>11/22/2010</a:t>
            </a:fld>
            <a:endParaRPr lang="en-US" dirty="0"/>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37DD94EB-8042-49D8-A4E7-499D11C9B16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DD94EB-8042-49D8-A4E7-499D11C9B16C}"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DD94EB-8042-49D8-A4E7-499D11C9B16C}"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DD94EB-8042-49D8-A4E7-499D11C9B16C}"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DD94EB-8042-49D8-A4E7-499D11C9B16C}"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DD94EB-8042-49D8-A4E7-499D11C9B16C}" type="slidenum">
              <a:rPr lang="en-US" smtClean="0"/>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24E2C9A-2976-4A23-AD5D-2917DEDB70F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DECC0E-A5D4-40BF-9191-B7798DB94FAD}" type="datetimeFigureOut">
              <a:rPr lang="en-US" smtClean="0"/>
              <a:pPr/>
              <a:t>11/22/2010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24E2C9A-2976-4A23-AD5D-2917DEDB70F7}"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DECC0E-A5D4-40BF-9191-B7798DB94FAD}" type="datetimeFigureOut">
              <a:rPr lang="en-US" smtClean="0"/>
              <a:pPr/>
              <a:t>11/22/2010</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24E2C9A-2976-4A23-AD5D-2917DEDB70F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DONOHUES@usbakery.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usbakery.com/about-franz/bakery-tou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543800" cy="2590800"/>
          </a:xfrm>
        </p:spPr>
        <p:txBody>
          <a:bodyPr/>
          <a:lstStyle/>
          <a:p>
            <a:pPr algn="ctr"/>
            <a:r>
              <a:rPr lang="en-US" sz="4400" b="1" dirty="0" smtClean="0"/>
              <a:t>Community Resource Report</a:t>
            </a:r>
            <a:r>
              <a:rPr lang="en-US" dirty="0" smtClean="0"/>
              <a:t/>
            </a:r>
            <a:br>
              <a:rPr lang="en-US" dirty="0" smtClean="0"/>
            </a:br>
            <a:r>
              <a:rPr lang="en-US" sz="2800" dirty="0" smtClean="0"/>
              <a:t>By: Megan Valencia</a:t>
            </a:r>
            <a:endParaRPr lang="en-US" sz="2800" dirty="0"/>
          </a:p>
        </p:txBody>
      </p:sp>
      <p:pic>
        <p:nvPicPr>
          <p:cNvPr id="6" name="Picture 5" descr="clipart_community-1000x36018.jpg"/>
          <p:cNvPicPr>
            <a:picLocks noChangeAspect="1"/>
          </p:cNvPicPr>
          <p:nvPr/>
        </p:nvPicPr>
        <p:blipFill>
          <a:blip r:embed="rId3" cstate="print"/>
          <a:srcRect t="7576"/>
          <a:stretch>
            <a:fillRect/>
          </a:stretch>
        </p:blipFill>
        <p:spPr>
          <a:xfrm>
            <a:off x="381000" y="3733800"/>
            <a:ext cx="8382000" cy="278892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1295400"/>
            <a:ext cx="4114800" cy="914400"/>
          </a:xfrm>
        </p:spPr>
        <p:txBody>
          <a:bodyPr>
            <a:noAutofit/>
          </a:bodyPr>
          <a:lstStyle/>
          <a:p>
            <a:pPr>
              <a:buNone/>
            </a:pPr>
            <a:r>
              <a:rPr lang="en-US" sz="3600" b="1" dirty="0" smtClean="0">
                <a:solidFill>
                  <a:schemeClr val="tx2">
                    <a:lumMod val="10000"/>
                  </a:schemeClr>
                </a:solidFill>
              </a:rPr>
              <a:t>Bakery Tours</a:t>
            </a:r>
            <a:endParaRPr lang="en-US" sz="3600" b="1" dirty="0">
              <a:solidFill>
                <a:schemeClr val="tx2">
                  <a:lumMod val="10000"/>
                </a:schemeClr>
              </a:solidFill>
            </a:endParaRPr>
          </a:p>
        </p:txBody>
      </p:sp>
      <p:pic>
        <p:nvPicPr>
          <p:cNvPr id="2050" name="Picture 2" descr="http://profile.ak.fbcdn.net/hprofile-ak-snc4/hs478.snc4/50553_447824955550_3207310_n.jpg"/>
          <p:cNvPicPr>
            <a:picLocks noChangeAspect="1" noChangeArrowheads="1"/>
          </p:cNvPicPr>
          <p:nvPr/>
        </p:nvPicPr>
        <p:blipFill>
          <a:blip r:embed="rId3" cstate="print"/>
          <a:srcRect/>
          <a:stretch>
            <a:fillRect/>
          </a:stretch>
        </p:blipFill>
        <p:spPr bwMode="auto">
          <a:xfrm>
            <a:off x="6248400" y="2209800"/>
            <a:ext cx="2362200" cy="3755898"/>
          </a:xfrm>
          <a:prstGeom prst="rect">
            <a:avLst/>
          </a:prstGeom>
          <a:noFill/>
        </p:spPr>
      </p:pic>
      <p:sp>
        <p:nvSpPr>
          <p:cNvPr id="5" name="Rectangle 4"/>
          <p:cNvSpPr/>
          <p:nvPr/>
        </p:nvSpPr>
        <p:spPr>
          <a:xfrm>
            <a:off x="1828800" y="381000"/>
            <a:ext cx="5876610" cy="923330"/>
          </a:xfrm>
          <a:prstGeom prst="rect">
            <a:avLst/>
          </a:prstGeom>
          <a:noFill/>
        </p:spPr>
        <p:txBody>
          <a:bodyPr wrap="none" lIns="91440" tIns="45720" rIns="91440" bIns="45720">
            <a:spAutoFit/>
          </a:bodyPr>
          <a:lstStyle/>
          <a:p>
            <a:pPr algn="ctr"/>
            <a:r>
              <a:rPr lang="en-US" sz="5400" b="1" cap="none" spc="0" dirty="0" smtClean="0">
                <a:ln w="28575">
                  <a:solidFill>
                    <a:schemeClr val="tx1">
                      <a:lumMod val="75000"/>
                    </a:schemeClr>
                  </a:solidFill>
                  <a:prstDash val="solid"/>
                </a:ln>
                <a:solidFill>
                  <a:schemeClr val="tx2">
                    <a:lumMod val="10000"/>
                  </a:schemeClr>
                </a:solidFill>
                <a:effectLst>
                  <a:outerShdw blurRad="50000" dist="50800" dir="7500000" algn="tl">
                    <a:srgbClr val="000000">
                      <a:shade val="5000"/>
                      <a:alpha val="35000"/>
                    </a:srgbClr>
                  </a:outerShdw>
                </a:effectLst>
              </a:rPr>
              <a:t>Franz Family Bakery</a:t>
            </a:r>
            <a:endParaRPr lang="en-US" sz="5400" b="1" cap="none" spc="0" dirty="0">
              <a:ln w="28575">
                <a:solidFill>
                  <a:schemeClr val="tx1">
                    <a:lumMod val="75000"/>
                  </a:schemeClr>
                </a:solidFill>
                <a:prstDash val="solid"/>
              </a:ln>
              <a:solidFill>
                <a:schemeClr val="tx2">
                  <a:lumMod val="10000"/>
                </a:schemeClr>
              </a:solidFill>
              <a:effectLst>
                <a:outerShdw blurRad="50000" dist="50800" dir="7500000" algn="tl">
                  <a:srgbClr val="000000">
                    <a:shade val="5000"/>
                    <a:alpha val="35000"/>
                  </a:srgbClr>
                </a:outerShdw>
              </a:effectLst>
            </a:endParaRPr>
          </a:p>
        </p:txBody>
      </p:sp>
      <p:sp>
        <p:nvSpPr>
          <p:cNvPr id="8" name="TextBox 7"/>
          <p:cNvSpPr txBox="1"/>
          <p:nvPr/>
        </p:nvSpPr>
        <p:spPr>
          <a:xfrm>
            <a:off x="838200" y="2133600"/>
            <a:ext cx="5334000" cy="4062651"/>
          </a:xfrm>
          <a:prstGeom prst="rect">
            <a:avLst/>
          </a:prstGeom>
          <a:noFill/>
        </p:spPr>
        <p:txBody>
          <a:bodyPr wrap="square" rtlCol="0">
            <a:spAutoFit/>
          </a:bodyPr>
          <a:lstStyle/>
          <a:p>
            <a:r>
              <a:rPr lang="en-US" sz="2000" b="1" dirty="0" smtClean="0"/>
              <a:t>About the tour:</a:t>
            </a:r>
            <a:r>
              <a:rPr lang="en-US" sz="2000" dirty="0" smtClean="0"/>
              <a:t> </a:t>
            </a:r>
          </a:p>
          <a:p>
            <a:r>
              <a:rPr lang="en-US" sz="2000" dirty="0" smtClean="0"/>
              <a:t>The tour consists of a brief history of the Franz Family Bakeries and a half hour tour of our facility. Students will enjoy a snack of bread, butter and apple juice, and gift bags to take home. </a:t>
            </a:r>
          </a:p>
          <a:p>
            <a:endParaRPr lang="en-US" sz="2000" dirty="0" smtClean="0"/>
          </a:p>
          <a:p>
            <a:r>
              <a:rPr lang="en-US" sz="2000" dirty="0" smtClean="0"/>
              <a:t>For elementary school tours there is an interactive learning center with books to read and mind teaser work sheets. </a:t>
            </a:r>
          </a:p>
          <a:p>
            <a:endParaRPr lang="en-US" sz="2000" b="1" dirty="0" smtClean="0"/>
          </a:p>
          <a:p>
            <a:r>
              <a:rPr lang="en-US" sz="2000" b="1" dirty="0" smtClean="0"/>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33400"/>
            <a:ext cx="8183880" cy="1051560"/>
          </a:xfrm>
        </p:spPr>
        <p:txBody>
          <a:bodyPr/>
          <a:lstStyle/>
          <a:p>
            <a:r>
              <a:rPr lang="en-US" dirty="0" smtClean="0"/>
              <a:t>Connect to curriculum!</a:t>
            </a:r>
            <a:endParaRPr lang="en-US" dirty="0"/>
          </a:p>
        </p:txBody>
      </p:sp>
      <p:sp>
        <p:nvSpPr>
          <p:cNvPr id="3" name="Content Placeholder 2"/>
          <p:cNvSpPr>
            <a:spLocks noGrp="1"/>
          </p:cNvSpPr>
          <p:nvPr>
            <p:ph idx="1"/>
          </p:nvPr>
        </p:nvSpPr>
        <p:spPr>
          <a:xfrm>
            <a:off x="533400" y="1752600"/>
            <a:ext cx="8183880" cy="4187952"/>
          </a:xfrm>
        </p:spPr>
        <p:txBody>
          <a:bodyPr/>
          <a:lstStyle/>
          <a:p>
            <a:r>
              <a:rPr lang="en-US" dirty="0" smtClean="0"/>
              <a:t>Health Sciences – Nutrition, labeling </a:t>
            </a:r>
          </a:p>
          <a:p>
            <a:r>
              <a:rPr lang="en-US" dirty="0" smtClean="0"/>
              <a:t>Science – Chemistry involved in bread making, wheat production</a:t>
            </a:r>
          </a:p>
          <a:p>
            <a:r>
              <a:rPr lang="en-US" dirty="0" smtClean="0"/>
              <a:t>Math – Commercial bread production process, shipping, consumer rates, sales</a:t>
            </a:r>
          </a:p>
          <a:p>
            <a:r>
              <a:rPr lang="en-US" dirty="0" smtClean="0"/>
              <a:t>Social Studies – We all eat bread!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57200"/>
            <a:ext cx="6050280" cy="1143000"/>
          </a:xfrm>
        </p:spPr>
        <p:txBody>
          <a:bodyPr>
            <a:normAutofit fontScale="90000"/>
          </a:bodyPr>
          <a:lstStyle/>
          <a:p>
            <a:pPr algn="ctr"/>
            <a:r>
              <a:rPr lang="en-US" dirty="0" smtClean="0"/>
              <a:t>Take advantage of this resource!</a:t>
            </a:r>
            <a:endParaRPr lang="en-US" dirty="0"/>
          </a:p>
        </p:txBody>
      </p:sp>
      <p:sp>
        <p:nvSpPr>
          <p:cNvPr id="4" name="Title 1"/>
          <p:cNvSpPr>
            <a:spLocks noGrp="1"/>
          </p:cNvSpPr>
          <p:nvPr>
            <p:ph idx="1"/>
          </p:nvPr>
        </p:nvSpPr>
        <p:spPr>
          <a:xfrm>
            <a:off x="457200" y="1676400"/>
            <a:ext cx="8229600" cy="4800600"/>
          </a:xfrm>
        </p:spPr>
        <p:txBody>
          <a:bodyPr>
            <a:normAutofit fontScale="62500" lnSpcReduction="20000"/>
          </a:bodyPr>
          <a:lstStyle/>
          <a:p>
            <a:r>
              <a:rPr lang="en-US" dirty="0" smtClean="0"/>
              <a:t>This is a wonderful resource for teachers to use because it can be applied to all ages and be altered to fit a variety of curriculum topics. It is conveniently located in the Seattle metro area and can be accessed via public bus transportation. The tour </a:t>
            </a:r>
            <a:r>
              <a:rPr lang="en-US" dirty="0" smtClean="0"/>
              <a:t>is an excellent way to enhance the curriculum and make learning more </a:t>
            </a:r>
            <a:r>
              <a:rPr lang="en-US" dirty="0" smtClean="0"/>
              <a:t>authentic. Some possible lesson ideas include: </a:t>
            </a:r>
          </a:p>
          <a:p>
            <a:pPr>
              <a:buNone/>
            </a:pPr>
            <a:r>
              <a:rPr lang="en-US" dirty="0" smtClean="0"/>
              <a:t>-Students will study economics by examining a real business. By examining the bakery, students will learn and experience important concepts such as the marketplace, price, production, goods, human and natural resources, profit, etc. </a:t>
            </a:r>
            <a:r>
              <a:rPr lang="en-US" dirty="0" smtClean="0"/>
              <a:t>  </a:t>
            </a:r>
          </a:p>
          <a:p>
            <a:pPr>
              <a:buNone/>
            </a:pPr>
            <a:r>
              <a:rPr lang="en-US" dirty="0" smtClean="0"/>
              <a:t>-Students will study culture, geography, and the community by looking at how bread is a staple food for many cultures and how cultures create their own form of it. Students can study the different ways people make bread. Going to the bread factory would enhance this part of the curriculum. </a:t>
            </a:r>
            <a:endParaRPr lang="en-US" dirty="0" smtClean="0"/>
          </a:p>
          <a:p>
            <a:pPr>
              <a:buNone/>
            </a:pPr>
            <a:r>
              <a:rPr lang="en-US" dirty="0" smtClean="0"/>
              <a:t>-Students will study the bread making process and the science behind it. Students will practice skills such as making a chart to compare different breads. Students will practice writing skills such as writing instructions (ex: bread recipe</a:t>
            </a:r>
            <a:r>
              <a:rPr lang="en-US" dirty="0" smtClean="0"/>
              <a:t>). </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183880" cy="1051560"/>
          </a:xfrm>
        </p:spPr>
        <p:txBody>
          <a:bodyPr/>
          <a:lstStyle/>
          <a:p>
            <a:r>
              <a:rPr lang="en-US" dirty="0" smtClean="0"/>
              <a:t>More Information…</a:t>
            </a:r>
            <a:endParaRPr lang="en-US" dirty="0"/>
          </a:p>
        </p:txBody>
      </p:sp>
      <p:sp>
        <p:nvSpPr>
          <p:cNvPr id="3" name="Content Placeholder 2"/>
          <p:cNvSpPr>
            <a:spLocks noGrp="1"/>
          </p:cNvSpPr>
          <p:nvPr>
            <p:ph idx="1"/>
          </p:nvPr>
        </p:nvSpPr>
        <p:spPr>
          <a:xfrm>
            <a:off x="457200" y="1066800"/>
            <a:ext cx="8183880" cy="4800600"/>
          </a:xfrm>
        </p:spPr>
        <p:txBody>
          <a:bodyPr>
            <a:normAutofit fontScale="62500" lnSpcReduction="20000"/>
          </a:bodyPr>
          <a:lstStyle/>
          <a:p>
            <a:pPr>
              <a:buNone/>
            </a:pPr>
            <a:endParaRPr lang="en-US" sz="2300" dirty="0" smtClean="0"/>
          </a:p>
          <a:p>
            <a:r>
              <a:rPr lang="en-US" sz="2300" b="1" dirty="0" smtClean="0"/>
              <a:t>Tour Information:</a:t>
            </a:r>
          </a:p>
          <a:p>
            <a:pPr>
              <a:buFontTx/>
              <a:buChar char="-"/>
            </a:pPr>
            <a:r>
              <a:rPr lang="en-US" sz="2300" dirty="0" smtClean="0"/>
              <a:t>Tours are given year-round</a:t>
            </a:r>
          </a:p>
          <a:p>
            <a:pPr>
              <a:buFontTx/>
              <a:buChar char="-"/>
            </a:pPr>
            <a:r>
              <a:rPr lang="en-US" sz="2300" dirty="0" smtClean="0"/>
              <a:t>Schedule in advance</a:t>
            </a:r>
          </a:p>
          <a:p>
            <a:pPr>
              <a:buFontTx/>
              <a:buChar char="-"/>
            </a:pPr>
            <a:r>
              <a:rPr lang="en-US" sz="2300" dirty="0" smtClean="0"/>
              <a:t>Group Size: 10-60 people</a:t>
            </a:r>
          </a:p>
          <a:p>
            <a:pPr>
              <a:buFontTx/>
              <a:buChar char="-"/>
            </a:pPr>
            <a:r>
              <a:rPr lang="en-US" sz="2300" dirty="0" smtClean="0"/>
              <a:t>Student Ages: 7-18</a:t>
            </a:r>
          </a:p>
          <a:p>
            <a:pPr>
              <a:buFontTx/>
              <a:buChar char="-"/>
            </a:pPr>
            <a:endParaRPr lang="en-US" sz="2300" dirty="0" smtClean="0"/>
          </a:p>
          <a:p>
            <a:r>
              <a:rPr lang="en-US" sz="2300" b="1" dirty="0" smtClean="0"/>
              <a:t>Contact Information: </a:t>
            </a:r>
          </a:p>
          <a:p>
            <a:pPr>
              <a:buNone/>
            </a:pPr>
            <a:r>
              <a:rPr lang="en-US" sz="2300" dirty="0" smtClean="0"/>
              <a:t>	Call Sue Donohue at 206-682-2244 X 6352 or email at </a:t>
            </a:r>
            <a:r>
              <a:rPr lang="en-US" sz="2300" dirty="0" smtClean="0">
                <a:hlinkClick r:id="rId3"/>
              </a:rPr>
              <a:t>DONOHUES@usbakery.com</a:t>
            </a:r>
            <a:r>
              <a:rPr lang="en-US" sz="2300" dirty="0" smtClean="0"/>
              <a:t/>
            </a:r>
            <a:br>
              <a:rPr lang="en-US" sz="2300" dirty="0" smtClean="0"/>
            </a:br>
            <a:r>
              <a:rPr lang="en-US" sz="2300" dirty="0" smtClean="0"/>
              <a:t>2901 6th Avenue South</a:t>
            </a:r>
            <a:br>
              <a:rPr lang="en-US" sz="2300" dirty="0" smtClean="0"/>
            </a:br>
            <a:r>
              <a:rPr lang="en-US" sz="2300" dirty="0" smtClean="0"/>
              <a:t>Seattle, WA 98134</a:t>
            </a:r>
          </a:p>
          <a:p>
            <a:pPr>
              <a:buNone/>
            </a:pPr>
            <a:endParaRPr lang="en-US" sz="2300" dirty="0" smtClean="0"/>
          </a:p>
          <a:p>
            <a:r>
              <a:rPr lang="en-US" sz="2300" b="1" dirty="0" smtClean="0"/>
              <a:t>Website: </a:t>
            </a:r>
            <a:r>
              <a:rPr lang="en-US" sz="2300" dirty="0" smtClean="0">
                <a:hlinkClick r:id="rId4"/>
              </a:rPr>
              <a:t>http://www.usbakery.com/about-franz/bakery-tours</a:t>
            </a:r>
            <a:endParaRPr lang="en-US" sz="2300" dirty="0" smtClean="0"/>
          </a:p>
          <a:p>
            <a:pPr>
              <a:buNone/>
            </a:pPr>
            <a:endParaRPr lang="en-US" sz="2300" dirty="0" smtClean="0"/>
          </a:p>
          <a:p>
            <a:pPr>
              <a:buFont typeface="Arial" pitchFamily="34" charset="0"/>
              <a:buChar char="•"/>
            </a:pPr>
            <a:r>
              <a:rPr lang="en-US" sz="2300" b="1" dirty="0" smtClean="0"/>
              <a:t>Restrictions</a:t>
            </a:r>
            <a:r>
              <a:rPr lang="en-US" sz="2300" dirty="0" smtClean="0"/>
              <a:t> </a:t>
            </a:r>
            <a:br>
              <a:rPr lang="en-US" sz="2300" dirty="0" smtClean="0"/>
            </a:br>
            <a:r>
              <a:rPr lang="en-US" sz="2300" dirty="0" smtClean="0"/>
              <a:t>For safety reasons, no jewelry may be worn except for wedding bands. Guests must wear closed toe, non skid shoes such as tennis shoes. </a:t>
            </a:r>
          </a:p>
          <a:p>
            <a:pPr>
              <a:buNone/>
            </a:pPr>
            <a:endParaRPr lang="en-US" sz="2000" dirty="0" smtClean="0"/>
          </a:p>
          <a:p>
            <a:pPr>
              <a:buNone/>
            </a:pPr>
            <a:endParaRPr lang="en-US" sz="3200" dirty="0" smtClean="0"/>
          </a:p>
          <a:p>
            <a:r>
              <a:rPr lang="en-US" sz="5100" b="1" dirty="0" smtClean="0"/>
              <a:t>Price: FREE!!!</a:t>
            </a:r>
          </a:p>
          <a:p>
            <a:endParaRPr lang="en-US" sz="3200" b="1" dirty="0" smtClean="0"/>
          </a:p>
          <a:p>
            <a:pPr>
              <a:buFont typeface="Arial" pitchFamily="34" charset="0"/>
              <a:buChar char="•"/>
            </a:pPr>
            <a:endParaRPr lang="en-US" sz="3200"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164</TotalTime>
  <Words>361</Words>
  <Application>Microsoft Office PowerPoint</Application>
  <PresentationFormat>On-screen Show (4:3)</PresentationFormat>
  <Paragraphs>41</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Aspect</vt:lpstr>
      <vt:lpstr>Community Resource Report By: Megan Valencia</vt:lpstr>
      <vt:lpstr>Slide 2</vt:lpstr>
      <vt:lpstr>Connect to curriculum!</vt:lpstr>
      <vt:lpstr>Take advantage of this resource!</vt:lpstr>
      <vt:lpstr>More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Resource Report By: Megan Valencia</dc:title>
  <dc:creator>Megan Valencia</dc:creator>
  <cp:lastModifiedBy>Megan Valencia</cp:lastModifiedBy>
  <cp:revision>12</cp:revision>
  <dcterms:created xsi:type="dcterms:W3CDTF">2010-11-19T14:59:26Z</dcterms:created>
  <dcterms:modified xsi:type="dcterms:W3CDTF">2010-11-22T20:11:42Z</dcterms:modified>
</cp:coreProperties>
</file>